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61" r:id="rId2"/>
    <p:sldId id="285" r:id="rId3"/>
    <p:sldId id="268" r:id="rId4"/>
    <p:sldId id="269" r:id="rId5"/>
    <p:sldId id="270" r:id="rId6"/>
    <p:sldId id="271" r:id="rId7"/>
    <p:sldId id="286" r:id="rId8"/>
    <p:sldId id="28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56" y="-96"/>
      </p:cViewPr>
      <p:guideLst>
        <p:guide orient="horz" pos="1611"/>
        <p:guide orient="horz" pos="1201"/>
        <p:guide pos="5217"/>
        <p:guide pos="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6F06-6625-426E-8EB7-A62181A8BD5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A553-4F71-498C-ABB8-C24A447D5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7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400"/>
            <a:ext cx="9144000" cy="2883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08000"/>
            <a:ext cx="7020000" cy="1440000"/>
          </a:xfrm>
        </p:spPr>
        <p:txBody>
          <a:bodyPr/>
          <a:lstStyle>
            <a:lvl1pPr algn="l"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00" y="3420000"/>
            <a:ext cx="7020000" cy="5400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</p:spPr>
        <p:txBody>
          <a:bodyPr anchor="t"/>
          <a:lstStyle>
            <a:lvl1pPr algn="l">
              <a:defRPr sz="3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600">
                <a:solidFill>
                  <a:schemeClr val="accent2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72"/>
            <a:ext cx="9144000" cy="155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06000"/>
            <a:ext cx="1700146" cy="6666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000" y="6498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C656D1-75F9-8341-B8EC-3647F164BB44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498000"/>
            <a:ext cx="43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000" y="6498000"/>
            <a:ext cx="36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4E7ABF-A55B-2D41-9BC5-37A4B509C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14048"/>
            <a:ext cx="7020000" cy="1440000"/>
          </a:xfrm>
        </p:spPr>
        <p:txBody>
          <a:bodyPr/>
          <a:lstStyle/>
          <a:p>
            <a:r>
              <a:rPr lang="en-GB" dirty="0"/>
              <a:t>Future Model of Delivery of Education Services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b="0" dirty="0" err="1" smtClean="0"/>
              <a:t>Headteacher</a:t>
            </a:r>
            <a:r>
              <a:rPr lang="en-GB" b="0" dirty="0" smtClean="0"/>
              <a:t> briefings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6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057608"/>
            <a:ext cx="7020000" cy="540000"/>
          </a:xfrm>
        </p:spPr>
        <p:txBody>
          <a:bodyPr/>
          <a:lstStyle/>
          <a:p>
            <a:r>
              <a:rPr lang="en-GB" dirty="0" smtClean="0"/>
              <a:t>Procurement issues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597608"/>
            <a:ext cx="7020000" cy="3961944"/>
          </a:xfrm>
        </p:spPr>
        <p:txBody>
          <a:bodyPr/>
          <a:lstStyle/>
          <a:p>
            <a:r>
              <a:rPr lang="en-GB" dirty="0"/>
              <a:t>EU and UK procurement law allows “contracting authorities” (e.g. the Council, e.g. Redbridge schools and academies) to award contracts to other entities without going through a competitive procurement process, provided:</a:t>
            </a:r>
          </a:p>
          <a:p>
            <a:pPr lvl="1"/>
            <a:r>
              <a:rPr lang="en-GB" dirty="0"/>
              <a:t>they have a high degree of control over the entity that is awarded the contract;</a:t>
            </a:r>
          </a:p>
          <a:p>
            <a:pPr lvl="1"/>
            <a:r>
              <a:rPr lang="en-GB" dirty="0"/>
              <a:t>80%+ of the entity’s activities are for its owners;</a:t>
            </a:r>
          </a:p>
          <a:p>
            <a:pPr lvl="1"/>
            <a:r>
              <a:rPr lang="en-GB" dirty="0"/>
              <a:t>there is no private ownership of the entity.</a:t>
            </a:r>
          </a:p>
          <a:p>
            <a:r>
              <a:rPr lang="en-GB" dirty="0"/>
              <a:t>This is the “Teckal” exemption and could be applied to transferring education services to a new wholly-owned or jointly-owned entity.</a:t>
            </a:r>
          </a:p>
          <a:p>
            <a:r>
              <a:rPr lang="en-GB" dirty="0"/>
              <a:t>It saves the Council time and effort, but also constrains to some degree the freedoms of the new entity – because LBR needs to retain a high degree of control.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057608"/>
            <a:ext cx="7020000" cy="540000"/>
          </a:xfrm>
        </p:spPr>
        <p:txBody>
          <a:bodyPr/>
          <a:lstStyle/>
          <a:p>
            <a:r>
              <a:rPr lang="en-GB" dirty="0" smtClean="0"/>
              <a:t>Process, timeline, progress so far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597608"/>
            <a:ext cx="7020000" cy="3961944"/>
          </a:xfrm>
        </p:spPr>
        <p:txBody>
          <a:bodyPr/>
          <a:lstStyle/>
          <a:p>
            <a:r>
              <a:rPr lang="en-GB" dirty="0"/>
              <a:t>Project resources in place:</a:t>
            </a:r>
          </a:p>
          <a:p>
            <a:pPr lvl="1"/>
            <a:r>
              <a:rPr lang="en-GB" dirty="0"/>
              <a:t>William Clapp, Chris Jacobs, Elizabeth Ojo</a:t>
            </a:r>
          </a:p>
          <a:p>
            <a:pPr lvl="1"/>
            <a:r>
              <a:rPr lang="en-GB" dirty="0"/>
              <a:t>Reporting to Programme Board chaired by Colin Stewart</a:t>
            </a:r>
          </a:p>
          <a:p>
            <a:r>
              <a:rPr lang="en-GB" dirty="0"/>
              <a:t>Initial selection of three models for further consideration</a:t>
            </a:r>
          </a:p>
          <a:p>
            <a:pPr lvl="1"/>
            <a:r>
              <a:rPr lang="en-GB" dirty="0"/>
              <a:t>Eight models considered</a:t>
            </a:r>
          </a:p>
          <a:p>
            <a:pPr lvl="1"/>
            <a:r>
              <a:rPr lang="en-GB" dirty="0"/>
              <a:t>Against six criteria</a:t>
            </a:r>
          </a:p>
          <a:p>
            <a:pPr lvl="1"/>
            <a:r>
              <a:rPr lang="en-GB" dirty="0"/>
              <a:t>Assessment by: Colin Stewart, William Clapp, LBR Finance, LBR Procurement</a:t>
            </a:r>
          </a:p>
          <a:p>
            <a:pPr lvl="1"/>
            <a:r>
              <a:rPr lang="en-GB" dirty="0"/>
              <a:t>Signed off by Education Scrutiny Panel and by Cabinet</a:t>
            </a:r>
          </a:p>
          <a:p>
            <a:r>
              <a:rPr lang="en-GB" dirty="0">
                <a:sym typeface="Wingdings"/>
              </a:rPr>
              <a:t>Targeting March 2018 final Cabinet decision on model</a:t>
            </a:r>
          </a:p>
          <a:p>
            <a:r>
              <a:rPr lang="en-GB" dirty="0">
                <a:sym typeface="Wingdings"/>
              </a:rPr>
              <a:t>And September 2018 implementation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057608"/>
            <a:ext cx="7020000" cy="540000"/>
          </a:xfrm>
        </p:spPr>
        <p:txBody>
          <a:bodyPr/>
          <a:lstStyle/>
          <a:p>
            <a:r>
              <a:rPr lang="en-GB" dirty="0" smtClean="0"/>
              <a:t>The main questions Cabinet will need answered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597608"/>
            <a:ext cx="7020000" cy="3961944"/>
          </a:xfrm>
        </p:spPr>
        <p:txBody>
          <a:bodyPr/>
          <a:lstStyle/>
          <a:p>
            <a:r>
              <a:rPr lang="en-GB" dirty="0"/>
              <a:t>Why do it?</a:t>
            </a:r>
          </a:p>
          <a:p>
            <a:r>
              <a:rPr lang="en-GB" dirty="0"/>
              <a:t>Does it stack up financially?</a:t>
            </a:r>
          </a:p>
          <a:p>
            <a:pPr marL="0" indent="0">
              <a:buNone/>
            </a:pPr>
            <a:r>
              <a:rPr lang="en-GB" dirty="0"/>
              <a:t>In more detail…</a:t>
            </a:r>
          </a:p>
          <a:p>
            <a:pPr lvl="1"/>
            <a:r>
              <a:rPr lang="en-GB" dirty="0"/>
              <a:t>What is the scope of services precisely?</a:t>
            </a:r>
          </a:p>
          <a:p>
            <a:pPr lvl="1"/>
            <a:r>
              <a:rPr lang="en-GB" dirty="0"/>
              <a:t>What is the delivery model?</a:t>
            </a:r>
          </a:p>
          <a:p>
            <a:pPr lvl="1"/>
            <a:r>
              <a:rPr lang="en-GB" dirty="0"/>
              <a:t>How will it be funded, what is the scale of opportunity to grow?</a:t>
            </a:r>
          </a:p>
          <a:p>
            <a:pPr lvl="1"/>
            <a:r>
              <a:rPr lang="en-GB" dirty="0"/>
              <a:t>What is the competition?</a:t>
            </a:r>
          </a:p>
          <a:p>
            <a:pPr lvl="1"/>
            <a:r>
              <a:rPr lang="en-GB" dirty="0"/>
              <a:t>What is the transformation plan?</a:t>
            </a:r>
          </a:p>
          <a:p>
            <a:pPr lvl="1"/>
            <a:r>
              <a:rPr lang="en-GB" dirty="0"/>
              <a:t>What are the governance arrangements?</a:t>
            </a:r>
          </a:p>
          <a:p>
            <a:pPr lvl="1"/>
            <a:r>
              <a:rPr lang="en-GB" dirty="0"/>
              <a:t>What do stakeholders say about it?</a:t>
            </a:r>
          </a:p>
        </p:txBody>
      </p:sp>
    </p:spTree>
    <p:extLst>
      <p:ext uri="{BB962C8B-B14F-4D97-AF65-F5344CB8AC3E}">
        <p14:creationId xmlns:p14="http://schemas.microsoft.com/office/powerpoint/2010/main" val="38179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505664"/>
            <a:ext cx="7020000" cy="540000"/>
          </a:xfrm>
        </p:spPr>
        <p:txBody>
          <a:bodyPr/>
          <a:lstStyle/>
          <a:p>
            <a:r>
              <a:rPr lang="en-GB" dirty="0" smtClean="0"/>
              <a:t>Current view of services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144520"/>
            <a:ext cx="7020000" cy="259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Key activity to ascertain schools’ views about:</a:t>
            </a:r>
          </a:p>
          <a:p>
            <a:r>
              <a:rPr lang="en-GB" dirty="0"/>
              <a:t>Strengths of existing services (those identified as having potential for being traded within and/or beyond borough boundaries)</a:t>
            </a:r>
          </a:p>
          <a:p>
            <a:r>
              <a:rPr lang="en-GB" dirty="0"/>
              <a:t>How they could be further developed (may be related to service delivery, additional products/services, </a:t>
            </a:r>
            <a:r>
              <a:rPr lang="en-GB" dirty="0" err="1"/>
              <a:t>etc</a:t>
            </a:r>
            <a:r>
              <a:rPr lang="en-GB" dirty="0"/>
              <a:t>…)</a:t>
            </a:r>
          </a:p>
          <a:p>
            <a:r>
              <a:rPr lang="en-GB" dirty="0"/>
              <a:t>Level of need (essential, desirable, not required)</a:t>
            </a:r>
          </a:p>
          <a:p>
            <a:r>
              <a:rPr lang="en-GB" dirty="0"/>
              <a:t>Scope for schools to contribute to capacity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638000"/>
            <a:ext cx="7020000" cy="540000"/>
          </a:xfrm>
        </p:spPr>
        <p:txBody>
          <a:bodyPr/>
          <a:lstStyle/>
          <a:p>
            <a:r>
              <a:rPr lang="en-GB" dirty="0" smtClean="0"/>
              <a:t>Process for gathering views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272536"/>
            <a:ext cx="7020000" cy="259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Process:</a:t>
            </a:r>
          </a:p>
          <a:p>
            <a:r>
              <a:rPr lang="en-GB" dirty="0"/>
              <a:t>HT Briefings</a:t>
            </a:r>
          </a:p>
          <a:p>
            <a:r>
              <a:rPr lang="en-GB" dirty="0"/>
              <a:t>Survey</a:t>
            </a:r>
          </a:p>
          <a:p>
            <a:r>
              <a:rPr lang="en-GB" dirty="0"/>
              <a:t>Meetings with groups of schools and Teaching Schools</a:t>
            </a:r>
          </a:p>
          <a:p>
            <a:r>
              <a:rPr lang="en-GB" dirty="0"/>
              <a:t>Steering group</a:t>
            </a:r>
          </a:p>
          <a:p>
            <a:r>
              <a:rPr lang="en-GB" dirty="0"/>
              <a:t>??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81144" y="5257800"/>
            <a:ext cx="850392" cy="23774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908000"/>
            <a:ext cx="7020000" cy="540000"/>
          </a:xfrm>
        </p:spPr>
        <p:txBody>
          <a:bodyPr/>
          <a:lstStyle/>
          <a:p>
            <a:r>
              <a:rPr lang="en-GB" dirty="0" smtClean="0"/>
              <a:t>What’s in scope?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556000"/>
            <a:ext cx="7020000" cy="2592000"/>
          </a:xfrm>
        </p:spPr>
        <p:txBody>
          <a:bodyPr/>
          <a:lstStyle/>
          <a:p>
            <a:r>
              <a:rPr lang="en-GB" dirty="0"/>
              <a:t>All services that are currently traded</a:t>
            </a:r>
          </a:p>
          <a:p>
            <a:r>
              <a:rPr lang="en-GB" dirty="0"/>
              <a:t>Decisions about others will be made after the formal consultation – opening mid-November</a:t>
            </a:r>
          </a:p>
          <a:p>
            <a:r>
              <a:rPr lang="en-GB" dirty="0"/>
              <a:t>Each service will fall into one of three categories:</a:t>
            </a:r>
          </a:p>
          <a:p>
            <a:pPr marL="0" indent="0">
              <a:buNone/>
            </a:pPr>
            <a:r>
              <a:rPr lang="en-GB" dirty="0"/>
              <a:t>                         - fully traded</a:t>
            </a:r>
          </a:p>
          <a:p>
            <a:pPr marL="0" indent="0">
              <a:buNone/>
            </a:pPr>
            <a:r>
              <a:rPr lang="en-GB" dirty="0"/>
              <a:t>                         - part traded</a:t>
            </a:r>
          </a:p>
          <a:p>
            <a:pPr marL="0" indent="0">
              <a:buNone/>
            </a:pPr>
            <a:r>
              <a:rPr lang="en-GB" dirty="0"/>
              <a:t>                         - centrally delivered</a:t>
            </a:r>
          </a:p>
          <a:p>
            <a:pPr marL="0" indent="0" algn="ctr">
              <a:buNone/>
            </a:pPr>
            <a:r>
              <a:rPr lang="en-GB" b="1" dirty="0" smtClean="0"/>
              <a:t>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908000"/>
            <a:ext cx="7020000" cy="540000"/>
          </a:xfrm>
        </p:spPr>
        <p:txBody>
          <a:bodyPr/>
          <a:lstStyle/>
          <a:p>
            <a:r>
              <a:rPr lang="en-GB" dirty="0" smtClean="0"/>
              <a:t>Questions, issues, barriers, opportunities…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556000"/>
            <a:ext cx="7020000" cy="259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285750" lvl="2" indent="-285750"/>
            <a:r>
              <a:rPr lang="en-GB" dirty="0">
                <a:sym typeface="Wingdings"/>
              </a:rPr>
              <a:t>Initial thoughts?</a:t>
            </a:r>
          </a:p>
          <a:p>
            <a:pPr marL="285750" lvl="2" indent="-285750"/>
            <a:r>
              <a:rPr lang="en-GB" dirty="0">
                <a:sym typeface="Wingdings"/>
              </a:rPr>
              <a:t>What do you need in order to brief governors?</a:t>
            </a:r>
          </a:p>
          <a:p>
            <a:pPr marL="285750" lvl="2" indent="-285750"/>
            <a:r>
              <a:rPr lang="en-GB" dirty="0">
                <a:sym typeface="Wingdings"/>
              </a:rPr>
              <a:t>What needs attention now?</a:t>
            </a:r>
          </a:p>
          <a:p>
            <a:pPr marL="0" lvl="2" indent="0" algn="ctr">
              <a:buNone/>
            </a:pPr>
            <a:r>
              <a:rPr lang="en-GB" sz="9600" dirty="0" smtClean="0">
                <a:sym typeface="Wingdings"/>
              </a:rPr>
              <a:t>?</a:t>
            </a:r>
            <a:endParaRPr lang="en-GB" sz="96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783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505664"/>
            <a:ext cx="7020000" cy="540000"/>
          </a:xfrm>
        </p:spPr>
        <p:txBody>
          <a:bodyPr/>
          <a:lstStyle/>
          <a:p>
            <a:r>
              <a:rPr lang="en-GB" dirty="0" smtClean="0"/>
              <a:t>Working together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050488"/>
            <a:ext cx="7020000" cy="318643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285750" lvl="2" indent="-285750"/>
            <a:r>
              <a:rPr lang="en-GB" dirty="0">
                <a:sym typeface="Wingdings"/>
              </a:rPr>
              <a:t>Complex</a:t>
            </a:r>
          </a:p>
          <a:p>
            <a:pPr marL="285750" lvl="2" indent="-285750"/>
            <a:r>
              <a:rPr lang="en-GB" dirty="0">
                <a:sym typeface="Wingdings"/>
              </a:rPr>
              <a:t>Challenging timescales</a:t>
            </a:r>
          </a:p>
          <a:p>
            <a:pPr marL="285750" lvl="2" indent="-285750"/>
            <a:r>
              <a:rPr lang="en-GB" dirty="0">
                <a:sym typeface="Wingdings"/>
              </a:rPr>
              <a:t>Engagement is everything</a:t>
            </a:r>
          </a:p>
          <a:p>
            <a:pPr marL="285750" lvl="2" indent="-285750"/>
            <a:r>
              <a:rPr lang="en-GB" dirty="0">
                <a:sym typeface="Wingdings"/>
              </a:rPr>
              <a:t>Website under construction:  https://goo.gl/o1Mj1U</a:t>
            </a:r>
          </a:p>
          <a:p>
            <a:pPr marL="285750" lvl="2" indent="-285750"/>
            <a:endParaRPr lang="en-GB" dirty="0">
              <a:sym typeface="Wingdings"/>
            </a:endParaRPr>
          </a:p>
          <a:p>
            <a:pPr marL="285750" lvl="2" indent="-285750"/>
            <a:r>
              <a:rPr lang="en-GB" i="1" dirty="0">
                <a:sym typeface="Wingdings"/>
              </a:rPr>
              <a:t>What new or existing mechanisms should we use to…</a:t>
            </a:r>
          </a:p>
          <a:p>
            <a:pPr marL="573750" lvl="3" indent="-285750"/>
            <a:r>
              <a:rPr lang="en-GB" i="1" dirty="0">
                <a:sym typeface="Wingdings"/>
              </a:rPr>
              <a:t>keep you aware of progress?</a:t>
            </a:r>
          </a:p>
          <a:p>
            <a:pPr marL="573750" lvl="3" indent="-285750"/>
            <a:r>
              <a:rPr lang="en-GB" i="1" dirty="0">
                <a:sym typeface="Wingdings"/>
              </a:rPr>
              <a:t>enable decision-making by governing bodies?</a:t>
            </a:r>
          </a:p>
          <a:p>
            <a:pPr marL="573750" lvl="3" indent="-285750"/>
            <a:r>
              <a:rPr lang="en-GB" i="1" dirty="0">
                <a:sym typeface="Wingdings"/>
              </a:rPr>
              <a:t>capture feedback from you on either the project or on operations?</a:t>
            </a:r>
          </a:p>
        </p:txBody>
      </p:sp>
    </p:spTree>
    <p:extLst>
      <p:ext uri="{BB962C8B-B14F-4D97-AF65-F5344CB8AC3E}">
        <p14:creationId xmlns:p14="http://schemas.microsoft.com/office/powerpoint/2010/main" val="6776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908000"/>
            <a:ext cx="7020000" cy="540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556000"/>
            <a:ext cx="7020000" cy="318643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285750" lvl="2" indent="-285750"/>
            <a:r>
              <a:rPr lang="en-GB" dirty="0">
                <a:sym typeface="Wingdings"/>
              </a:rPr>
              <a:t>Share website URL</a:t>
            </a:r>
          </a:p>
          <a:p>
            <a:pPr marL="285750" lvl="2" indent="-285750"/>
            <a:r>
              <a:rPr lang="en-GB" dirty="0">
                <a:sym typeface="Wingdings"/>
              </a:rPr>
              <a:t>Issue formal consultation on models</a:t>
            </a:r>
          </a:p>
          <a:p>
            <a:pPr marL="285750" lvl="2" indent="-285750"/>
            <a:r>
              <a:rPr lang="en-GB" dirty="0">
                <a:sym typeface="Wingdings"/>
              </a:rPr>
              <a:t>Work on finances, governance, HR issues</a:t>
            </a:r>
          </a:p>
        </p:txBody>
      </p:sp>
    </p:spTree>
    <p:extLst>
      <p:ext uri="{BB962C8B-B14F-4D97-AF65-F5344CB8AC3E}">
        <p14:creationId xmlns:p14="http://schemas.microsoft.com/office/powerpoint/2010/main" val="31413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908000"/>
            <a:ext cx="7020000" cy="540000"/>
          </a:xfrm>
        </p:spPr>
        <p:txBody>
          <a:bodyPr/>
          <a:lstStyle/>
          <a:p>
            <a:r>
              <a:rPr lang="en-GB" dirty="0" smtClean="0"/>
              <a:t>Criteria for selecting new delivery model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556000"/>
            <a:ext cx="7020000" cy="27200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Promotes “Ambitious for Redbridge” plans and priorities				10%</a:t>
            </a:r>
          </a:p>
          <a:p>
            <a:r>
              <a:rPr lang="en-GB" dirty="0"/>
              <a:t>Sustains and strengthens relationships with schools				15%</a:t>
            </a:r>
          </a:p>
          <a:p>
            <a:r>
              <a:rPr lang="en-GB" dirty="0"/>
              <a:t>Provides a reliable for basis for schools to access required services,             15%       promoting innovation</a:t>
            </a:r>
          </a:p>
          <a:p>
            <a:r>
              <a:rPr lang="en-GB" dirty="0"/>
              <a:t>Reduces net cost through generation of additional income			15%</a:t>
            </a:r>
          </a:p>
          <a:p>
            <a:r>
              <a:rPr lang="en-GB" dirty="0"/>
              <a:t>Can be implemented without major procurement process			20%</a:t>
            </a:r>
          </a:p>
          <a:p>
            <a:r>
              <a:rPr lang="en-GB" dirty="0"/>
              <a:t>Can be implemented for go-live September 2018					25%</a:t>
            </a:r>
          </a:p>
        </p:txBody>
      </p:sp>
    </p:spTree>
    <p:extLst>
      <p:ext uri="{BB962C8B-B14F-4D97-AF65-F5344CB8AC3E}">
        <p14:creationId xmlns:p14="http://schemas.microsoft.com/office/powerpoint/2010/main" val="421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267920"/>
            <a:ext cx="7020000" cy="540000"/>
          </a:xfrm>
        </p:spPr>
        <p:txBody>
          <a:bodyPr/>
          <a:lstStyle/>
          <a:p>
            <a:r>
              <a:rPr lang="en-GB" smtClean="0"/>
              <a:t>Agenda 6.11.17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260000" y="2071368"/>
            <a:ext cx="7020000" cy="2592000"/>
          </a:xfrm>
        </p:spPr>
        <p:txBody>
          <a:bodyPr/>
          <a:lstStyle/>
          <a:p>
            <a:r>
              <a:rPr lang="en-GB" dirty="0"/>
              <a:t>Current context						Colin Stewart</a:t>
            </a:r>
          </a:p>
          <a:p>
            <a:r>
              <a:rPr lang="en-GB" dirty="0"/>
              <a:t>Vision for Redbridge and preferred models	Colin Stewart</a:t>
            </a:r>
          </a:p>
          <a:p>
            <a:r>
              <a:rPr lang="en-GB" dirty="0"/>
              <a:t>Timeline and progress so far				William Clapp</a:t>
            </a:r>
          </a:p>
          <a:p>
            <a:r>
              <a:rPr lang="en-GB" dirty="0"/>
              <a:t>Current view of services				Chris Jacobs</a:t>
            </a:r>
          </a:p>
          <a:p>
            <a:r>
              <a:rPr lang="en-GB" dirty="0"/>
              <a:t>Questions, issues, barriers, opportunities	All</a:t>
            </a:r>
          </a:p>
          <a:p>
            <a:r>
              <a:rPr lang="en-GB" dirty="0"/>
              <a:t>Working together						All</a:t>
            </a:r>
          </a:p>
          <a:p>
            <a:r>
              <a:rPr lang="en-GB" dirty="0"/>
              <a:t>Next steps							Colin </a:t>
            </a:r>
            <a:r>
              <a:rPr lang="en-GB" dirty="0" smtClean="0"/>
              <a:t>Stewart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230840"/>
            <a:ext cx="7020000" cy="540000"/>
          </a:xfrm>
        </p:spPr>
        <p:txBody>
          <a:bodyPr/>
          <a:lstStyle/>
          <a:p>
            <a:r>
              <a:rPr lang="en-GB" dirty="0" smtClean="0"/>
              <a:t>Options considered (preferred in </a:t>
            </a:r>
            <a:r>
              <a:rPr lang="en-GB" i="1" dirty="0" smtClean="0"/>
              <a:t>italics)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770840"/>
            <a:ext cx="7020000" cy="322300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1. Do nothing</a:t>
            </a:r>
          </a:p>
          <a:p>
            <a:pPr marL="0" indent="0">
              <a:buNone/>
            </a:pPr>
            <a:r>
              <a:rPr lang="en-GB" i="1" dirty="0"/>
              <a:t>2. Increased trading but within current basic framework </a:t>
            </a:r>
          </a:p>
          <a:p>
            <a:pPr marL="0" indent="0">
              <a:buNone/>
            </a:pPr>
            <a:r>
              <a:rPr lang="en-GB" dirty="0"/>
              <a:t>3. Outsource to existing provider</a:t>
            </a:r>
          </a:p>
          <a:p>
            <a:pPr marL="0" indent="0">
              <a:buNone/>
            </a:pPr>
            <a:r>
              <a:rPr lang="en-GB" dirty="0"/>
              <a:t>4. Joint venture with existing provider</a:t>
            </a:r>
          </a:p>
          <a:p>
            <a:pPr marL="0" indent="0">
              <a:buNone/>
            </a:pPr>
            <a:r>
              <a:rPr lang="en-GB" dirty="0"/>
              <a:t>5. Set up and transfer services to employee-owned mutual </a:t>
            </a:r>
          </a:p>
          <a:p>
            <a:pPr marL="182563" indent="-182563">
              <a:buNone/>
            </a:pPr>
            <a:r>
              <a:rPr lang="en-GB" i="1" dirty="0"/>
              <a:t>6. Set up and transfer services to arms-length entity jointly owned by LBR and Redbridge schools</a:t>
            </a:r>
          </a:p>
          <a:p>
            <a:pPr marL="0" indent="0">
              <a:buNone/>
            </a:pPr>
            <a:r>
              <a:rPr lang="en-GB" i="1" dirty="0"/>
              <a:t>7. Set up and transfer services to arms-length entity solely owned by LBR</a:t>
            </a:r>
          </a:p>
          <a:p>
            <a:pPr marL="0" indent="0">
              <a:buNone/>
            </a:pPr>
            <a:r>
              <a:rPr lang="en-GB" dirty="0"/>
              <a:t>8. Share service delivery with other LA(s)</a:t>
            </a:r>
          </a:p>
        </p:txBody>
      </p:sp>
    </p:spTree>
    <p:extLst>
      <p:ext uri="{BB962C8B-B14F-4D97-AF65-F5344CB8AC3E}">
        <p14:creationId xmlns:p14="http://schemas.microsoft.com/office/powerpoint/2010/main" val="14594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185624"/>
            <a:ext cx="7020000" cy="540000"/>
          </a:xfrm>
        </p:spPr>
        <p:txBody>
          <a:bodyPr/>
          <a:lstStyle/>
          <a:p>
            <a:r>
              <a:rPr lang="en-GB" dirty="0" smtClean="0"/>
              <a:t>Scoring outcomes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725624"/>
            <a:ext cx="7020000" cy="27200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Preferred option:  Arms-length entity jointly owned by LBR and Redbridge schools</a:t>
            </a:r>
          </a:p>
          <a:p>
            <a:r>
              <a:rPr lang="en-GB" dirty="0"/>
              <a:t>Followed by: </a:t>
            </a:r>
          </a:p>
          <a:p>
            <a:pPr marL="288000" lvl="1" indent="0">
              <a:buNone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Arms-length entity (solely owned by LBR)			} Within 10% of</a:t>
            </a:r>
          </a:p>
          <a:p>
            <a:pPr marL="288000" lvl="1" indent="0">
              <a:buNone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Increased trading, but with same fundamentals		} preferred option</a:t>
            </a:r>
          </a:p>
          <a:p>
            <a:pPr marL="288000" lvl="1" indent="0">
              <a:buNone/>
            </a:pPr>
            <a:r>
              <a:rPr lang="en-GB" dirty="0" smtClean="0"/>
              <a:t>=======================================================</a:t>
            </a:r>
            <a:endParaRPr lang="en-GB" dirty="0"/>
          </a:p>
          <a:p>
            <a:pPr marL="288000" lvl="1" indent="0">
              <a:buNone/>
            </a:pPr>
            <a:r>
              <a:rPr lang="en-GB" dirty="0"/>
              <a:t>4</a:t>
            </a:r>
            <a:r>
              <a:rPr lang="en-GB" baseline="30000" dirty="0"/>
              <a:t>th=</a:t>
            </a:r>
            <a:r>
              <a:rPr lang="en-GB" dirty="0"/>
              <a:t> Joint venture partner </a:t>
            </a:r>
          </a:p>
          <a:p>
            <a:pPr marL="288000" lvl="1" indent="0">
              <a:buNone/>
            </a:pPr>
            <a:r>
              <a:rPr lang="en-GB" dirty="0"/>
              <a:t>4</a:t>
            </a:r>
            <a:r>
              <a:rPr lang="en-GB" baseline="30000" dirty="0"/>
              <a:t>th=</a:t>
            </a:r>
            <a:r>
              <a:rPr lang="en-GB" dirty="0"/>
              <a:t> Shared service</a:t>
            </a:r>
            <a:endParaRPr lang="en-GB" i="1" dirty="0"/>
          </a:p>
          <a:p>
            <a:pPr marL="288000" lvl="1" indent="0">
              <a:buNone/>
            </a:pPr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Employee-owned mutual</a:t>
            </a:r>
          </a:p>
          <a:p>
            <a:pPr marL="288000" lvl="1" indent="0">
              <a:buNone/>
            </a:pPr>
            <a:r>
              <a:rPr lang="en-GB" dirty="0"/>
              <a:t>7</a:t>
            </a:r>
            <a:r>
              <a:rPr lang="en-GB" baseline="30000" dirty="0"/>
              <a:t>th </a:t>
            </a:r>
            <a:r>
              <a:rPr lang="en-GB" dirty="0"/>
              <a:t>Do nothing</a:t>
            </a:r>
            <a:endParaRPr lang="en-GB" i="1" dirty="0"/>
          </a:p>
          <a:p>
            <a:pPr marL="288000" lvl="1" indent="0">
              <a:buNone/>
            </a:pP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Outsource to existing provider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00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368000"/>
            <a:ext cx="7020000" cy="540000"/>
          </a:xfrm>
        </p:spPr>
        <p:txBody>
          <a:bodyPr/>
          <a:lstStyle/>
          <a:p>
            <a:r>
              <a:rPr lang="en-GB" dirty="0" smtClean="0"/>
              <a:t>Current context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260000" y="1979928"/>
            <a:ext cx="7020000" cy="2592000"/>
          </a:xfrm>
        </p:spPr>
        <p:txBody>
          <a:bodyPr/>
          <a:lstStyle/>
          <a:p>
            <a:r>
              <a:rPr lang="en-GB" dirty="0"/>
              <a:t>Successful schools in Redbridge</a:t>
            </a:r>
          </a:p>
          <a:p>
            <a:r>
              <a:rPr lang="en-GB" dirty="0"/>
              <a:t>Generally strong relationship between most schools and the Council</a:t>
            </a:r>
          </a:p>
          <a:p>
            <a:r>
              <a:rPr lang="en-GB" dirty="0"/>
              <a:t>Our traded services to schools underdeveloped – inconsistent, not well marketed</a:t>
            </a:r>
          </a:p>
          <a:p>
            <a:r>
              <a:rPr lang="en-GB" dirty="0"/>
              <a:t>Financial challenges ahead for schools and the Council – including from national funding methodology changes </a:t>
            </a:r>
          </a:p>
          <a:p>
            <a:r>
              <a:rPr lang="en-GB" dirty="0"/>
              <a:t>Expectation that schools will increasingly explore new providers in search for cheaper support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1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368000"/>
            <a:ext cx="7020000" cy="540000"/>
          </a:xfrm>
        </p:spPr>
        <p:txBody>
          <a:bodyPr/>
          <a:lstStyle/>
          <a:p>
            <a:r>
              <a:rPr lang="en-GB" dirty="0" smtClean="0"/>
              <a:t>Vision for Redbridge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908000"/>
            <a:ext cx="7020000" cy="2592000"/>
          </a:xfrm>
        </p:spPr>
        <p:txBody>
          <a:bodyPr/>
          <a:lstStyle/>
          <a:p>
            <a:r>
              <a:rPr lang="en-GB" dirty="0"/>
              <a:t>Support Redbridge schools in continuing to deliver high quality education, by ensuring that they have access to the best possible support to secure positive outcomes for pupils and families</a:t>
            </a:r>
            <a:endParaRPr lang="en-GB" sz="1400" dirty="0"/>
          </a:p>
          <a:p>
            <a:r>
              <a:rPr lang="en-GB" dirty="0"/>
              <a:t>Maintain and enhance the existing close relationships between schools and the Council</a:t>
            </a:r>
            <a:endParaRPr lang="en-GB" sz="1400" dirty="0"/>
          </a:p>
          <a:p>
            <a:r>
              <a:rPr lang="en-GB" dirty="0"/>
              <a:t>Adapt the services offered to schools to ensure that they are fit for purpose and reflect the changing relationships between schools and local authorities</a:t>
            </a:r>
          </a:p>
          <a:p>
            <a:r>
              <a:rPr lang="en-GB" dirty="0"/>
              <a:t>Recognise and utilise the expertise within Redbridge </a:t>
            </a:r>
            <a:r>
              <a:rPr lang="en-GB" dirty="0" smtClean="0"/>
              <a:t>schools</a:t>
            </a:r>
          </a:p>
          <a:p>
            <a:r>
              <a:rPr lang="en-GB" dirty="0" smtClean="0"/>
              <a:t>Build </a:t>
            </a:r>
            <a:r>
              <a:rPr lang="en-GB" dirty="0"/>
              <a:t>something with the capacity to grow beyond Redbridge’s boundaries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295352"/>
            <a:ext cx="7020000" cy="540000"/>
          </a:xfrm>
        </p:spPr>
        <p:txBody>
          <a:bodyPr/>
          <a:lstStyle/>
          <a:p>
            <a:r>
              <a:rPr lang="en-GB" dirty="0" smtClean="0"/>
              <a:t>Preferred models (1)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961640"/>
            <a:ext cx="7020000" cy="37442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	Improving services within the existing basic model – better marketing of </a:t>
            </a:r>
            <a:r>
              <a:rPr lang="en-GB" dirty="0" smtClean="0"/>
              <a:t>	traded services</a:t>
            </a:r>
            <a:r>
              <a:rPr lang="en-GB" dirty="0"/>
              <a:t>, better clarity about centrally-funded services.</a:t>
            </a:r>
          </a:p>
          <a:p>
            <a:pPr lvl="2"/>
            <a:r>
              <a:rPr lang="en-GB" dirty="0"/>
              <a:t>Familiarity, low cost of change </a:t>
            </a:r>
            <a:r>
              <a:rPr lang="en-GB" dirty="0">
                <a:sym typeface="Wingdings"/>
              </a:rPr>
              <a:t></a:t>
            </a:r>
          </a:p>
          <a:p>
            <a:pPr lvl="2"/>
            <a:r>
              <a:rPr lang="en-GB" dirty="0">
                <a:sym typeface="Wingdings"/>
              </a:rPr>
              <a:t>Limited change, limited opportunity to expand </a:t>
            </a:r>
          </a:p>
          <a:p>
            <a:pPr lvl="2"/>
            <a:endParaRPr lang="en-GB" dirty="0">
              <a:sym typeface="Wingdings"/>
            </a:endParaRPr>
          </a:p>
          <a:p>
            <a:pPr marL="0" indent="0">
              <a:buNone/>
            </a:pPr>
            <a:r>
              <a:rPr lang="en-GB" dirty="0"/>
              <a:t>B	Council establishes a company to deliver services on its behalf and to trade </a:t>
            </a:r>
            <a:r>
              <a:rPr lang="en-GB" dirty="0" smtClean="0"/>
              <a:t>	with schools </a:t>
            </a:r>
            <a:r>
              <a:rPr lang="en-GB" dirty="0"/>
              <a:t>in Redbridge and beyond</a:t>
            </a:r>
          </a:p>
          <a:p>
            <a:pPr lvl="2"/>
            <a:r>
              <a:rPr lang="en-GB" dirty="0"/>
              <a:t>Separate company would have more commercial focus and be freed to expand income </a:t>
            </a:r>
            <a:r>
              <a:rPr lang="en-GB" dirty="0">
                <a:sym typeface="Wingdings"/>
              </a:rPr>
              <a:t></a:t>
            </a:r>
            <a:endParaRPr lang="en-GB" dirty="0"/>
          </a:p>
          <a:p>
            <a:pPr lvl="2"/>
            <a:r>
              <a:rPr lang="en-GB" dirty="0"/>
              <a:t>Additional costs (one-off and ongoing) – are they worth it for the gain in income?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1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787400"/>
            <a:ext cx="7020000" cy="540000"/>
          </a:xfrm>
        </p:spPr>
        <p:txBody>
          <a:bodyPr/>
          <a:lstStyle/>
          <a:p>
            <a:r>
              <a:rPr lang="en-GB" dirty="0" smtClean="0"/>
              <a:t>Preferred models (2)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327400"/>
            <a:ext cx="7020000" cy="24091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	Council </a:t>
            </a:r>
            <a:r>
              <a:rPr lang="en-GB" i="1" dirty="0"/>
              <a:t>and schools </a:t>
            </a:r>
            <a:r>
              <a:rPr lang="en-GB" dirty="0"/>
              <a:t>establish a company to deliver services on their behalf </a:t>
            </a:r>
            <a:r>
              <a:rPr lang="en-GB" dirty="0" smtClean="0"/>
              <a:t>	and </a:t>
            </a:r>
            <a:r>
              <a:rPr lang="en-GB" dirty="0"/>
              <a:t>to </a:t>
            </a:r>
            <a:r>
              <a:rPr lang="en-GB" dirty="0" smtClean="0"/>
              <a:t>trade </a:t>
            </a:r>
            <a:r>
              <a:rPr lang="en-GB" dirty="0"/>
              <a:t>beyond Redbridge</a:t>
            </a:r>
          </a:p>
          <a:p>
            <a:pPr lvl="2"/>
            <a:r>
              <a:rPr lang="en-GB" dirty="0"/>
              <a:t>As with Model B, but forms new partnership approach with Redbridge schools: opportunities for new ways of working together </a:t>
            </a:r>
            <a:r>
              <a:rPr lang="en-GB" dirty="0">
                <a:sym typeface="Wingdings"/>
              </a:rPr>
              <a:t></a:t>
            </a:r>
          </a:p>
          <a:p>
            <a:pPr marL="0" lvl="2" indent="0">
              <a:buNone/>
            </a:pPr>
            <a:endParaRPr lang="en-GB" dirty="0">
              <a:sym typeface="Wingdings"/>
            </a:endParaRPr>
          </a:p>
          <a:p>
            <a:pPr marL="0" lvl="2" indent="0">
              <a:buNone/>
            </a:pPr>
            <a:r>
              <a:rPr lang="en-GB" dirty="0">
                <a:sym typeface="Wingdings"/>
              </a:rPr>
              <a:t>Preferred </a:t>
            </a:r>
            <a:r>
              <a:rPr lang="en-GB" u="sng" dirty="0">
                <a:sym typeface="Wingdings"/>
              </a:rPr>
              <a:t>at this stage</a:t>
            </a:r>
            <a:r>
              <a:rPr lang="en-GB" dirty="0">
                <a:sym typeface="Wingdings"/>
              </a:rPr>
              <a:t>, i.e. prior to engagement with schools, staff, other stakeholders.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368000"/>
            <a:ext cx="7020000" cy="540000"/>
          </a:xfrm>
        </p:spPr>
        <p:txBody>
          <a:bodyPr/>
          <a:lstStyle/>
          <a:p>
            <a:r>
              <a:rPr lang="en-GB" dirty="0" smtClean="0"/>
              <a:t>Companies – some background (1)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907999"/>
            <a:ext cx="7020000" cy="3595334"/>
          </a:xfrm>
        </p:spPr>
        <p:txBody>
          <a:bodyPr/>
          <a:lstStyle/>
          <a:p>
            <a:r>
              <a:rPr lang="en-GB" dirty="0" smtClean="0"/>
              <a:t>3.7 million  companies registered in the UK</a:t>
            </a:r>
          </a:p>
          <a:p>
            <a:pPr lvl="1"/>
            <a:r>
              <a:rPr lang="en-GB" dirty="0" smtClean="0"/>
              <a:t>6,000 are “public” (shares can be traded with public), the rest “private”</a:t>
            </a:r>
          </a:p>
          <a:p>
            <a:pPr lvl="1"/>
            <a:r>
              <a:rPr lang="en-GB" dirty="0" smtClean="0"/>
              <a:t>Most private companies are “limited by shares”, some are “limited by guarantee”</a:t>
            </a:r>
          </a:p>
          <a:p>
            <a:r>
              <a:rPr lang="en-GB" dirty="0" smtClean="0"/>
              <a:t>Limited liability</a:t>
            </a:r>
          </a:p>
          <a:p>
            <a:pPr lvl="1"/>
            <a:r>
              <a:rPr lang="en-GB" dirty="0" smtClean="0"/>
              <a:t>shareholders / members are liable only up to the nominal value of their shares: </a:t>
            </a:r>
            <a:r>
              <a:rPr lang="en-GB" dirty="0" err="1" smtClean="0"/>
              <a:t>eg</a:t>
            </a:r>
            <a:r>
              <a:rPr lang="en-GB" dirty="0" smtClean="0"/>
              <a:t> if I own a £100 share in a company which fails owing £millions then I have to pay £100 if I haven’t already, not a penny more.</a:t>
            </a:r>
          </a:p>
          <a:p>
            <a:r>
              <a:rPr lang="en-GB" dirty="0" smtClean="0"/>
              <a:t>Each company is overseen by a board of directors…appointed by its shareholders / members…to promote the success of the company for the benefit of its members as a whole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1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368000"/>
            <a:ext cx="7020000" cy="540000"/>
          </a:xfrm>
        </p:spPr>
        <p:txBody>
          <a:bodyPr/>
          <a:lstStyle/>
          <a:p>
            <a:r>
              <a:rPr lang="en-GB" dirty="0" smtClean="0"/>
              <a:t>Companies – some background (2)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1907999"/>
            <a:ext cx="7020000" cy="3595334"/>
          </a:xfrm>
        </p:spPr>
        <p:txBody>
          <a:bodyPr/>
          <a:lstStyle/>
          <a:p>
            <a:r>
              <a:rPr lang="en-GB" dirty="0" smtClean="0"/>
              <a:t>Powers of the board of directors are limited by shareholders – i.e. some things cannot be done without reference upwards</a:t>
            </a:r>
          </a:p>
          <a:p>
            <a:pPr lvl="1"/>
            <a:r>
              <a:rPr lang="en-GB" dirty="0" smtClean="0"/>
              <a:t>e.g. senior pay, changing the name of the company</a:t>
            </a:r>
          </a:p>
          <a:p>
            <a:r>
              <a:rPr lang="en-GB" dirty="0" smtClean="0"/>
              <a:t>Directors</a:t>
            </a:r>
          </a:p>
          <a:p>
            <a:pPr lvl="1"/>
            <a:r>
              <a:rPr lang="en-GB" dirty="0" smtClean="0"/>
              <a:t>Executive (</a:t>
            </a:r>
            <a:r>
              <a:rPr lang="en-GB" dirty="0" err="1" smtClean="0"/>
              <a:t>ie</a:t>
            </a:r>
            <a:r>
              <a:rPr lang="en-GB" dirty="0" smtClean="0"/>
              <a:t> employees)		</a:t>
            </a:r>
            <a:r>
              <a:rPr lang="en-GB" i="1" dirty="0" err="1" smtClean="0"/>
              <a:t>Headteacher</a:t>
            </a:r>
            <a:endParaRPr lang="en-GB" i="1" dirty="0" smtClean="0"/>
          </a:p>
          <a:p>
            <a:pPr lvl="1"/>
            <a:r>
              <a:rPr lang="en-GB" dirty="0" smtClean="0"/>
              <a:t>Non-executive 			</a:t>
            </a:r>
            <a:r>
              <a:rPr lang="en-GB" i="1" dirty="0" smtClean="0"/>
              <a:t>Other governors</a:t>
            </a:r>
          </a:p>
          <a:p>
            <a:r>
              <a:rPr lang="en-GB" dirty="0" smtClean="0"/>
              <a:t>Company law and shareholders agreements protect the interests of minority shareholders</a:t>
            </a:r>
          </a:p>
          <a:p>
            <a:r>
              <a:rPr lang="en-GB" dirty="0" smtClean="0"/>
              <a:t>Community schools can own companies, or shares in companies</a:t>
            </a:r>
            <a:r>
              <a:rPr lang="en-GB" smtClean="0"/>
              <a:t>, under the </a:t>
            </a:r>
            <a:r>
              <a:rPr lang="en-GB" dirty="0" smtClean="0"/>
              <a:t>2002 Education Act</a:t>
            </a:r>
          </a:p>
        </p:txBody>
      </p:sp>
    </p:spTree>
    <p:extLst>
      <p:ext uri="{BB962C8B-B14F-4D97-AF65-F5344CB8AC3E}">
        <p14:creationId xmlns:p14="http://schemas.microsoft.com/office/powerpoint/2010/main" val="16389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44" y="1638000"/>
            <a:ext cx="7020000" cy="540000"/>
          </a:xfrm>
        </p:spPr>
        <p:txBody>
          <a:bodyPr/>
          <a:lstStyle/>
          <a:p>
            <a:r>
              <a:rPr lang="en-GB" dirty="0" smtClean="0"/>
              <a:t>Benefits and risks of Model C (highest scoring)</a:t>
            </a:r>
            <a:endParaRPr lang="en-GB" b="0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1497744" y="2210256"/>
            <a:ext cx="7020000" cy="2592000"/>
          </a:xfrm>
        </p:spPr>
        <p:txBody>
          <a:bodyPr/>
          <a:lstStyle/>
          <a:p>
            <a:r>
              <a:rPr lang="en-GB" dirty="0"/>
              <a:t>Schools’ part ownership promotes commitment to success</a:t>
            </a:r>
          </a:p>
          <a:p>
            <a:r>
              <a:rPr lang="en-GB" dirty="0"/>
              <a:t>Able to tap into schools’ knowledge and experience to help design attractive service offers</a:t>
            </a:r>
          </a:p>
          <a:p>
            <a:r>
              <a:rPr lang="en-GB" dirty="0"/>
              <a:t>Dependent on schools choosing to buy in to the model</a:t>
            </a:r>
          </a:p>
          <a:p>
            <a:r>
              <a:rPr lang="en-GB" dirty="0"/>
              <a:t>Procurement advantages</a:t>
            </a:r>
          </a:p>
          <a:p>
            <a:r>
              <a:rPr lang="en-GB" dirty="0"/>
              <a:t>Care required (specialist legal advice) to secure the procurement advantages</a:t>
            </a:r>
          </a:p>
          <a:p>
            <a:r>
              <a:rPr lang="en-GB" dirty="0"/>
              <a:t>Harder to deliver than options A or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8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bitious for Redbridge template">
  <a:themeElements>
    <a:clrScheme name="Redbridge Counci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DC63F"/>
      </a:accent1>
      <a:accent2>
        <a:srgbClr val="BE0071"/>
      </a:accent2>
      <a:accent3>
        <a:srgbClr val="6D2966"/>
      </a:accent3>
      <a:accent4>
        <a:srgbClr val="F59C00"/>
      </a:accent4>
      <a:accent5>
        <a:srgbClr val="005C5E"/>
      </a:accent5>
      <a:accent6>
        <a:srgbClr val="000000"/>
      </a:accent6>
      <a:hlink>
        <a:srgbClr val="8DC63F"/>
      </a:hlink>
      <a:folHlink>
        <a:srgbClr val="BE0071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8000" marR="0" indent="-288000" algn="l" defTabSz="457200" rtl="0" eaLnBrk="1" fontAlgn="auto" latinLnBrk="0" hangingPunct="1">
          <a:lnSpc>
            <a:spcPct val="120000"/>
          </a:lnSpc>
          <a:spcBef>
            <a:spcPts val="250"/>
          </a:spcBef>
          <a:spcAft>
            <a:spcPts val="0"/>
          </a:spcAft>
          <a:buClr>
            <a:srgbClr val="BE0071"/>
          </a:buClr>
          <a:buSzPct val="110000"/>
          <a:buFont typeface="Verdana" pitchFamily="34" charset="0"/>
          <a:buChar char="●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Ambitious for Redbridge template</Template>
  <TotalTime>48</TotalTime>
  <Words>1039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Ambitious for Redbridge template</vt:lpstr>
      <vt:lpstr>Future Model of Delivery of Education Services  Headteacher briefings</vt:lpstr>
      <vt:lpstr>Agenda 6.11.17</vt:lpstr>
      <vt:lpstr>Current context</vt:lpstr>
      <vt:lpstr>Vision for Redbridge</vt:lpstr>
      <vt:lpstr>Preferred models (1)</vt:lpstr>
      <vt:lpstr>Preferred models (2)</vt:lpstr>
      <vt:lpstr>Companies – some background (1)</vt:lpstr>
      <vt:lpstr>Companies – some background (2)</vt:lpstr>
      <vt:lpstr>Benefits and risks of Model C (highest scoring)</vt:lpstr>
      <vt:lpstr>Procurement issues</vt:lpstr>
      <vt:lpstr>Process, timeline, progress so far</vt:lpstr>
      <vt:lpstr>The main questions Cabinet will need answered</vt:lpstr>
      <vt:lpstr>Current view of services</vt:lpstr>
      <vt:lpstr>Process for gathering views</vt:lpstr>
      <vt:lpstr>What’s in scope?</vt:lpstr>
      <vt:lpstr>Questions, issues, barriers, opportunities…</vt:lpstr>
      <vt:lpstr>Working together</vt:lpstr>
      <vt:lpstr>Next steps</vt:lpstr>
      <vt:lpstr>Criteria for selecting new delivery model</vt:lpstr>
      <vt:lpstr>Options considered (preferred in italics)</vt:lpstr>
      <vt:lpstr>Scoring outcomes</vt:lpstr>
    </vt:vector>
  </TitlesOfParts>
  <Company>London Borough of Redbridge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Areeba Choudhary</dc:creator>
  <cp:lastModifiedBy>William Clapp</cp:lastModifiedBy>
  <cp:revision>18</cp:revision>
  <dcterms:created xsi:type="dcterms:W3CDTF">2015-05-14T12:53:41Z</dcterms:created>
  <dcterms:modified xsi:type="dcterms:W3CDTF">2017-11-08T11:06:50Z</dcterms:modified>
</cp:coreProperties>
</file>